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  <p:embeddedFont>
      <p:font typeface="Maven Pro Medium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bold.fntdata"/><Relationship Id="rId14" Type="http://schemas.openxmlformats.org/officeDocument/2006/relationships/slide" Target="slides/slide9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2.xml"/><Relationship Id="rId39" Type="http://schemas.openxmlformats.org/officeDocument/2006/relationships/font" Target="fonts/MavenProMedium-bold.fntdata"/><Relationship Id="rId16" Type="http://schemas.openxmlformats.org/officeDocument/2006/relationships/slide" Target="slides/slide11.xml"/><Relationship Id="rId38" Type="http://schemas.openxmlformats.org/officeDocument/2006/relationships/font" Target="fonts/MavenPro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e52fab62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e52fab62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e52fab62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e52fab62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e52fab62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e52fab62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e52fab62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e52fab62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e52fab625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e52fab625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e52fab625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e52fab62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e52fab62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e52fab62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e4d37acb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e4d37acb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e3e6b6ea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e3e6b6ea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e3e6b6ea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e3e6b6ea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e4d37acb2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e4d37acb2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e3e6b6ea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e3e6b6ea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e3e6b6ea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e3e6b6ea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e3e6b6ea4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e3e6b6ea4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e3e6b6ea4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e3e6b6ea4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e3e6b6ea4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e3e6b6ea4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e3e6b6ea4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e3e6b6ea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e52fab625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e52fab62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e52fab62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e52fab62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e4d37acb2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e4d37acb2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e52fab62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e52fab62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e52fab625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e52fab625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e52fab62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e52fab62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e52fab62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e52fab62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e52fab62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e52fab62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ublic.tableau.com/app/profile/ogarcia2834/viz/COVID-19HumanResources_16587924230720/COVID-19HRDashboard?publish=yes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5.jp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businessinsider.com/the-most-popular-us-states-for-tourism-2014-10" TargetMode="External"/><Relationship Id="rId4" Type="http://schemas.openxmlformats.org/officeDocument/2006/relationships/hyperlink" Target="https://www.lcrcapital.com/blog/states-most-fortune-500-hqs/" TargetMode="External"/><Relationship Id="rId5" Type="http://schemas.openxmlformats.org/officeDocument/2006/relationships/hyperlink" Target="https://media.hopper.com/research/which-states-are-most-likely-to-travel-abroad-this-year" TargetMode="External"/><Relationship Id="rId6" Type="http://schemas.openxmlformats.org/officeDocument/2006/relationships/hyperlink" Target="https://jobandwork.asia/database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0" Type="http://schemas.openxmlformats.org/officeDocument/2006/relationships/image" Target="../media/image17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Delta6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471350" y="3486725"/>
            <a:ext cx="4960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Oscar G, Edwin C, Jordi I, Thuvarakan N, Joseph 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"/>
          <p:cNvSpPr txBox="1"/>
          <p:nvPr>
            <p:ph type="title"/>
          </p:nvPr>
        </p:nvSpPr>
        <p:spPr>
          <a:xfrm>
            <a:off x="496550" y="45025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Death Percentage Countries VS Population</a:t>
            </a:r>
            <a:endParaRPr sz="3040"/>
          </a:p>
        </p:txBody>
      </p:sp>
      <p:sp>
        <p:nvSpPr>
          <p:cNvPr id="363" name="Google Shape;363;p22"/>
          <p:cNvSpPr txBox="1"/>
          <p:nvPr/>
        </p:nvSpPr>
        <p:spPr>
          <a:xfrm>
            <a:off x="504800" y="1568975"/>
            <a:ext cx="81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4" name="Google Shape;3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150" y="1194550"/>
            <a:ext cx="5983325" cy="4027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5" name="Google Shape;365;p22"/>
          <p:cNvSpPr txBox="1"/>
          <p:nvPr/>
        </p:nvSpPr>
        <p:spPr>
          <a:xfrm>
            <a:off x="530500" y="1499225"/>
            <a:ext cx="1949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Red Color represent the Worst Death percentage in Globally </a:t>
            </a:r>
            <a:endParaRPr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Green Color refer the less deaths against population.</a:t>
            </a:r>
            <a:endParaRPr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Red color Countries has most death percentage </a:t>
            </a:r>
            <a:endParaRPr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/>
          <p:nvPr>
            <p:ph type="title"/>
          </p:nvPr>
        </p:nvSpPr>
        <p:spPr>
          <a:xfrm>
            <a:off x="496550" y="45025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Confirmed Cases Days</a:t>
            </a:r>
            <a:endParaRPr/>
          </a:p>
        </p:txBody>
      </p:sp>
      <p:sp>
        <p:nvSpPr>
          <p:cNvPr id="371" name="Google Shape;371;p23"/>
          <p:cNvSpPr txBox="1"/>
          <p:nvPr/>
        </p:nvSpPr>
        <p:spPr>
          <a:xfrm>
            <a:off x="504800" y="1568975"/>
            <a:ext cx="81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2" name="Google Shape;372;p23"/>
          <p:cNvPicPr preferRelativeResize="0"/>
          <p:nvPr/>
        </p:nvPicPr>
        <p:blipFill rotWithShape="1">
          <a:blip r:embed="rId3">
            <a:alphaModFix/>
          </a:blip>
          <a:srcRect b="0" l="0" r="11276" t="6533"/>
          <a:stretch/>
        </p:blipFill>
        <p:spPr>
          <a:xfrm>
            <a:off x="2493500" y="1568975"/>
            <a:ext cx="6402699" cy="3284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3" name="Google Shape;373;p23"/>
          <p:cNvSpPr txBox="1"/>
          <p:nvPr/>
        </p:nvSpPr>
        <p:spPr>
          <a:xfrm>
            <a:off x="299850" y="1464625"/>
            <a:ext cx="1891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This Query show Dates which has Confirmed </a:t>
            </a:r>
            <a:r>
              <a:rPr lang="en" sz="16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Highest </a:t>
            </a:r>
            <a:r>
              <a:rPr lang="en" sz="16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Cases between 2020-2021. </a:t>
            </a:r>
            <a:endParaRPr sz="16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It's</a:t>
            </a:r>
            <a:r>
              <a:rPr lang="en" sz="16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r>
              <a:rPr lang="en" sz="16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clearly</a:t>
            </a:r>
            <a:r>
              <a:rPr lang="en" sz="16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showing 99 percentage of days are in 2021. </a:t>
            </a:r>
            <a:endParaRPr sz="16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4"/>
          <p:cNvSpPr txBox="1"/>
          <p:nvPr>
            <p:ph type="title"/>
          </p:nvPr>
        </p:nvSpPr>
        <p:spPr>
          <a:xfrm>
            <a:off x="496550" y="45025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Recovered In Last Quarter 2020 </a:t>
            </a:r>
            <a:endParaRPr/>
          </a:p>
        </p:txBody>
      </p:sp>
      <p:sp>
        <p:nvSpPr>
          <p:cNvPr id="379" name="Google Shape;379;p24"/>
          <p:cNvSpPr txBox="1"/>
          <p:nvPr/>
        </p:nvSpPr>
        <p:spPr>
          <a:xfrm>
            <a:off x="504800" y="1645175"/>
            <a:ext cx="81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0" name="Google Shape;3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50" y="1645175"/>
            <a:ext cx="3746325" cy="315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eet 1" id="381" name="Google Shape;3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00" y="1194550"/>
            <a:ext cx="1965800" cy="36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 txBox="1"/>
          <p:nvPr>
            <p:ph type="title"/>
          </p:nvPr>
        </p:nvSpPr>
        <p:spPr>
          <a:xfrm>
            <a:off x="496550" y="45025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States With Highest Deaths in US</a:t>
            </a:r>
            <a:endParaRPr/>
          </a:p>
        </p:txBody>
      </p:sp>
      <p:sp>
        <p:nvSpPr>
          <p:cNvPr id="387" name="Google Shape;387;p25"/>
          <p:cNvSpPr txBox="1"/>
          <p:nvPr/>
        </p:nvSpPr>
        <p:spPr>
          <a:xfrm>
            <a:off x="504800" y="1568975"/>
            <a:ext cx="81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609600" y="1981200"/>
            <a:ext cx="30000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9E77"/>
                </a:solidFill>
              </a:rPr>
              <a:t>1,026,951</a:t>
            </a:r>
            <a:endParaRPr b="1" sz="3000">
              <a:solidFill>
                <a:srgbClr val="009E77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deaths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have been reported in the U.S.</a:t>
            </a:r>
            <a:endParaRPr sz="1700"/>
          </a:p>
        </p:txBody>
      </p:sp>
      <p:pic>
        <p:nvPicPr>
          <p:cNvPr descr="Deaths" id="389" name="Google Shape;3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700" y="1194550"/>
            <a:ext cx="154439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/>
          <p:nvPr>
            <p:ph type="title"/>
          </p:nvPr>
        </p:nvSpPr>
        <p:spPr>
          <a:xfrm>
            <a:off x="496550" y="45025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Countries With Most Recovered Cases During Pandemic</a:t>
            </a:r>
            <a:endParaRPr/>
          </a:p>
        </p:txBody>
      </p:sp>
      <p:sp>
        <p:nvSpPr>
          <p:cNvPr id="395" name="Google Shape;395;p26"/>
          <p:cNvSpPr txBox="1"/>
          <p:nvPr/>
        </p:nvSpPr>
        <p:spPr>
          <a:xfrm>
            <a:off x="504800" y="1568975"/>
            <a:ext cx="81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CR" id="396" name="Google Shape;3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5" y="1501300"/>
            <a:ext cx="4141800" cy="33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 rotWithShape="1">
          <a:blip r:embed="rId4">
            <a:alphaModFix/>
          </a:blip>
          <a:srcRect b="1520" l="-2010" r="2009" t="4050"/>
          <a:stretch/>
        </p:blipFill>
        <p:spPr>
          <a:xfrm>
            <a:off x="6286975" y="1402775"/>
            <a:ext cx="2455725" cy="3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/>
          <p:nvPr>
            <p:ph type="title"/>
          </p:nvPr>
        </p:nvSpPr>
        <p:spPr>
          <a:xfrm>
            <a:off x="496550" y="45025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Covid Deaths</a:t>
            </a:r>
            <a:endParaRPr/>
          </a:p>
        </p:txBody>
      </p:sp>
      <p:sp>
        <p:nvSpPr>
          <p:cNvPr id="403" name="Google Shape;403;p27"/>
          <p:cNvSpPr txBox="1"/>
          <p:nvPr/>
        </p:nvSpPr>
        <p:spPr>
          <a:xfrm>
            <a:off x="504800" y="1568975"/>
            <a:ext cx="8180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01/01/20 - 06/30/22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Total Covid Deaths: 1,019,937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California: 96,811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Texas : 96,062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Florida: 71,648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04" name="Google Shape;404;p27"/>
          <p:cNvGrpSpPr/>
          <p:nvPr/>
        </p:nvGrpSpPr>
        <p:grpSpPr>
          <a:xfrm>
            <a:off x="4368879" y="1568931"/>
            <a:ext cx="4775213" cy="3525728"/>
            <a:chOff x="5177250" y="2315675"/>
            <a:chExt cx="3686000" cy="2450975"/>
          </a:xfrm>
        </p:grpSpPr>
        <p:pic>
          <p:nvPicPr>
            <p:cNvPr id="405" name="Google Shape;405;p27"/>
            <p:cNvPicPr preferRelativeResize="0"/>
            <p:nvPr/>
          </p:nvPicPr>
          <p:blipFill rotWithShape="1">
            <a:blip r:embed="rId3">
              <a:alphaModFix/>
            </a:blip>
            <a:srcRect b="9525" l="47026" r="9563" t="52048"/>
            <a:stretch/>
          </p:blipFill>
          <p:spPr>
            <a:xfrm>
              <a:off x="6923125" y="3664000"/>
              <a:ext cx="1940125" cy="110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77250" y="2315675"/>
              <a:ext cx="1571425" cy="1264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725" y="4383725"/>
            <a:ext cx="1222450" cy="4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740" y="3090525"/>
            <a:ext cx="3863084" cy="190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6500" y="174476"/>
            <a:ext cx="1525976" cy="8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8700" y="-132600"/>
            <a:ext cx="1129325" cy="6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1700" y="1275724"/>
            <a:ext cx="1936050" cy="10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1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8"/>
          <p:cNvSpPr txBox="1"/>
          <p:nvPr>
            <p:ph type="title"/>
          </p:nvPr>
        </p:nvSpPr>
        <p:spPr>
          <a:xfrm>
            <a:off x="496550" y="45025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Covid with Age Risk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504800" y="1568975"/>
            <a:ext cx="8180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risk increases for people in their 50s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and increases in 60s, 70s, and 80s.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People 85 and older are the most likely 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to get very sick</a:t>
            </a:r>
            <a:r>
              <a:rPr lang="en" sz="1100"/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9" name="Google Shape;4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673" y="1235275"/>
            <a:ext cx="4946501" cy="354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3500" y="4292074"/>
            <a:ext cx="1689625" cy="9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25" y="2767498"/>
            <a:ext cx="1321863" cy="7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500" y="3985048"/>
            <a:ext cx="1921025" cy="10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175" y="2701732"/>
            <a:ext cx="1798150" cy="10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 txBox="1"/>
          <p:nvPr>
            <p:ph type="title"/>
          </p:nvPr>
        </p:nvSpPr>
        <p:spPr>
          <a:xfrm>
            <a:off x="496550" y="45025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between Death and Temp</a:t>
            </a:r>
            <a:endParaRPr/>
          </a:p>
        </p:txBody>
      </p:sp>
      <p:sp>
        <p:nvSpPr>
          <p:cNvPr id="429" name="Google Shape;429;p29"/>
          <p:cNvSpPr txBox="1"/>
          <p:nvPr/>
        </p:nvSpPr>
        <p:spPr>
          <a:xfrm>
            <a:off x="496550" y="1405625"/>
            <a:ext cx="81804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virus is </a:t>
            </a:r>
            <a:r>
              <a:rPr i="1" lang="en" sz="1100"/>
              <a:t>more active</a:t>
            </a:r>
            <a:r>
              <a:rPr lang="en" sz="1100"/>
              <a:t> at lower </a:t>
            </a:r>
            <a:r>
              <a:rPr i="1" lang="en" sz="1100"/>
              <a:t>temperatures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Evidence shows that the deaths have a pattern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 temperature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https://public.tableau.com/app/profile/ogarcia2834/viz/COVID-19HumanResources_16587924230720/COVID-19HRDashboard?publish=yes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30" name="Google Shape;4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750" y="1405625"/>
            <a:ext cx="3881450" cy="35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225" y="2267525"/>
            <a:ext cx="3991921" cy="24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1825" y="3091675"/>
            <a:ext cx="425726" cy="2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075" y="3236767"/>
            <a:ext cx="723651" cy="40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7750" y="2368019"/>
            <a:ext cx="723651" cy="40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1000" y="2410131"/>
            <a:ext cx="776150" cy="43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9012" y="3453204"/>
            <a:ext cx="641400" cy="3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850" y="4171404"/>
            <a:ext cx="723651" cy="4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542" y="3394779"/>
            <a:ext cx="567297" cy="3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375" y="3962651"/>
            <a:ext cx="567300" cy="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"/>
          <p:cNvSpPr txBox="1"/>
          <p:nvPr>
            <p:ph type="title"/>
          </p:nvPr>
        </p:nvSpPr>
        <p:spPr>
          <a:xfrm>
            <a:off x="404300" y="-149800"/>
            <a:ext cx="8452800" cy="21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Arial"/>
                <a:ea typeface="Arial"/>
                <a:cs typeface="Arial"/>
                <a:sym typeface="Arial"/>
              </a:rPr>
              <a:t>Query: Show the total covid confirmed data for top 20 cities</a:t>
            </a:r>
            <a:endParaRPr sz="3300"/>
          </a:p>
        </p:txBody>
      </p:sp>
      <p:sp>
        <p:nvSpPr>
          <p:cNvPr id="445" name="Google Shape;445;p30"/>
          <p:cNvSpPr txBox="1"/>
          <p:nvPr/>
        </p:nvSpPr>
        <p:spPr>
          <a:xfrm>
            <a:off x="351900" y="1677075"/>
            <a:ext cx="83328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code 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val fin = session.spark.sql(“SELECT Admin2 AS City, Province_State AS State, SUM(`5/2/21`) AS Total_Confirmed FROM CovConUS GROUP BY City, State ORDER BY Total_Confirmed DESC”).toDF()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3106"/>
            <a:ext cx="9144001" cy="424008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1"/>
          <p:cNvSpPr txBox="1"/>
          <p:nvPr/>
        </p:nvSpPr>
        <p:spPr>
          <a:xfrm>
            <a:off x="179675" y="232100"/>
            <a:ext cx="345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Visualization: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496550" y="45025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</a:t>
            </a:r>
            <a:r>
              <a:rPr lang="en"/>
              <a:t> Objectives</a:t>
            </a:r>
            <a:endParaRPr/>
          </a:p>
        </p:txBody>
      </p:sp>
      <p:sp>
        <p:nvSpPr>
          <p:cNvPr id="284" name="Google Shape;284;p14"/>
          <p:cNvSpPr txBox="1"/>
          <p:nvPr/>
        </p:nvSpPr>
        <p:spPr>
          <a:xfrm>
            <a:off x="496550" y="1268825"/>
            <a:ext cx="317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Most things in the world can be expressed with enough data and being able to analyze large amounts of it can help us in everyday life.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550" y="204163"/>
            <a:ext cx="5593700" cy="48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341100" y="2571750"/>
            <a:ext cx="3056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Large Datasets: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World Data Centre for Climate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National Energy Research Scientific Computing Center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Google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CDC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Library of Congress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7435575" y="4372650"/>
            <a:ext cx="152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Population vs Cases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"/>
          <p:cNvSpPr txBox="1"/>
          <p:nvPr>
            <p:ph type="title"/>
          </p:nvPr>
        </p:nvSpPr>
        <p:spPr>
          <a:xfrm>
            <a:off x="262050" y="306900"/>
            <a:ext cx="8640000" cy="14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Query: Show top 20 highest covid confirmed percentage from state’s total population</a:t>
            </a:r>
            <a:endParaRPr sz="3200"/>
          </a:p>
        </p:txBody>
      </p:sp>
      <p:sp>
        <p:nvSpPr>
          <p:cNvPr id="458" name="Google Shape;458;p32"/>
          <p:cNvSpPr txBox="1"/>
          <p:nvPr/>
        </p:nvSpPr>
        <p:spPr>
          <a:xfrm>
            <a:off x="262050" y="1841775"/>
            <a:ext cx="85425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code: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val fin = session.spark.sql(“SELECT c.Province_State AS State, Round(SUM(c.`5/2/21`)*100/SUM(d.Population), 2) AS Covid_Confirmed_Percent FROM CovConUS c JOIN CovDeathUS d ON c.UID = d.UID GROUP BY State ORDER BY Covid_Confirmed_Percent DESC”).toDF()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305"/>
            <a:ext cx="9144002" cy="423644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3"/>
          <p:cNvSpPr txBox="1"/>
          <p:nvPr/>
        </p:nvSpPr>
        <p:spPr>
          <a:xfrm>
            <a:off x="209625" y="157225"/>
            <a:ext cx="443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Visualization: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4"/>
          <p:cNvSpPr txBox="1"/>
          <p:nvPr>
            <p:ph type="title"/>
          </p:nvPr>
        </p:nvSpPr>
        <p:spPr>
          <a:xfrm>
            <a:off x="224600" y="142200"/>
            <a:ext cx="8617500" cy="20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Arial"/>
                <a:ea typeface="Arial"/>
                <a:cs typeface="Arial"/>
                <a:sym typeface="Arial"/>
              </a:rPr>
              <a:t>Query: Show the top 20 states with the highest case fatality rate</a:t>
            </a:r>
            <a:endParaRPr sz="3300"/>
          </a:p>
        </p:txBody>
      </p:sp>
      <p:sp>
        <p:nvSpPr>
          <p:cNvPr id="471" name="Google Shape;471;p34"/>
          <p:cNvSpPr txBox="1"/>
          <p:nvPr/>
        </p:nvSpPr>
        <p:spPr>
          <a:xfrm>
            <a:off x="179675" y="2066375"/>
            <a:ext cx="86625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code: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//formula for case fatality rate = (total # death/total # confirmed) * 100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val fin = session.spark.sql(“SELECT d.Province_State AS State, ROUND((SUM(d.`5/2/21`)/SUM(c.`5/2/21`)*100),2) AS Case_Fatality_Rate FROM CovDeathUS d JOIN CovConUS c ON d.UID = c.UID GROUP BY State ORDER BY Case_Fatality_Rate DESC”).toDF()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5474"/>
            <a:ext cx="9143999" cy="427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5"/>
          <p:cNvSpPr txBox="1"/>
          <p:nvPr/>
        </p:nvSpPr>
        <p:spPr>
          <a:xfrm>
            <a:off x="112300" y="164725"/>
            <a:ext cx="33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Visualization: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/>
          <p:nvPr>
            <p:ph type="title"/>
          </p:nvPr>
        </p:nvSpPr>
        <p:spPr>
          <a:xfrm>
            <a:off x="209625" y="104750"/>
            <a:ext cx="8699700" cy="20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Arial"/>
                <a:ea typeface="Arial"/>
                <a:cs typeface="Arial"/>
                <a:sym typeface="Arial"/>
              </a:rPr>
              <a:t>Query: Show the top 20 states with the lowest case fatality rate</a:t>
            </a:r>
            <a:endParaRPr sz="3300"/>
          </a:p>
        </p:txBody>
      </p:sp>
      <p:sp>
        <p:nvSpPr>
          <p:cNvPr id="484" name="Google Shape;484;p36"/>
          <p:cNvSpPr txBox="1"/>
          <p:nvPr/>
        </p:nvSpPr>
        <p:spPr>
          <a:xfrm>
            <a:off x="209625" y="2036425"/>
            <a:ext cx="86997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Code: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//formula for case fatality rate = (total # death/total # confirmed) * 100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val fin = session.spark.sql(“SELECT d.Province_State AS State, ROUND((SUM(d.`5/2/21`)/SUM(c.`5/2/21`)*100),2) AS Case_Fatality_Rate FROM CovDeathUS d JOIN CovConUS c ON d.UID = c.UID GROUP BY State ORDER BY Case_Fatality_Rate”).toDF()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320"/>
            <a:ext cx="9144000" cy="422306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7"/>
          <p:cNvSpPr txBox="1"/>
          <p:nvPr/>
        </p:nvSpPr>
        <p:spPr>
          <a:xfrm>
            <a:off x="142250" y="157225"/>
            <a:ext cx="380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Visualization: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/>
          <p:nvPr>
            <p:ph type="title"/>
          </p:nvPr>
        </p:nvSpPr>
        <p:spPr>
          <a:xfrm>
            <a:off x="824000" y="763600"/>
            <a:ext cx="58578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Sources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646625" y="1746400"/>
            <a:ext cx="7989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lang="en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https://www.businessinsider.com/the-most-popular-us-states-for-tourism-2014-10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lang="en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https://www.lcrcapital.com/blog/states-most-fortune-500-hqs/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lang="en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https://media.hopper.com/research/which-states-are-most-likely-to-travel-abroad-this-year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lang="en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https://jobandwork.asia/databases/</a:t>
            </a:r>
            <a:endParaRPr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lang="en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https://worldpopulationreview.com/states</a:t>
            </a:r>
            <a:endParaRPr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3327150" y="152650"/>
            <a:ext cx="24897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Tools Used</a:t>
            </a:r>
            <a:endParaRPr sz="3500"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800" y="899075"/>
            <a:ext cx="2112374" cy="11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62" y="953651"/>
            <a:ext cx="2288694" cy="11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737" y="1011226"/>
            <a:ext cx="2629550" cy="12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50" y="2631850"/>
            <a:ext cx="1846825" cy="1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3575" y="2494115"/>
            <a:ext cx="1846825" cy="193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0925" y="2354606"/>
            <a:ext cx="4219101" cy="10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7124" y="3448950"/>
            <a:ext cx="2629550" cy="120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91825" y="1064125"/>
            <a:ext cx="1188200" cy="11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type="title"/>
          </p:nvPr>
        </p:nvSpPr>
        <p:spPr>
          <a:xfrm>
            <a:off x="496550" y="45025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</a:t>
            </a:r>
            <a:r>
              <a:rPr lang="en"/>
              <a:t>Division By Region US</a:t>
            </a:r>
            <a:endParaRPr/>
          </a:p>
        </p:txBody>
      </p:sp>
      <p:sp>
        <p:nvSpPr>
          <p:cNvPr id="306" name="Google Shape;306;p16"/>
          <p:cNvSpPr txBox="1"/>
          <p:nvPr/>
        </p:nvSpPr>
        <p:spPr>
          <a:xfrm>
            <a:off x="340800" y="1353763"/>
            <a:ext cx="3451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Combined cases by each state.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Starts as simple query to divide given points.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Map: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Basic Division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Total Cases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7" name="Google Shape;307;p16"/>
          <p:cNvPicPr preferRelativeResize="0"/>
          <p:nvPr/>
        </p:nvPicPr>
        <p:blipFill rotWithShape="1">
          <a:blip r:embed="rId3">
            <a:alphaModFix/>
          </a:blip>
          <a:srcRect b="0" l="47715" r="0" t="49487"/>
          <a:stretch/>
        </p:blipFill>
        <p:spPr>
          <a:xfrm>
            <a:off x="4846092" y="1582625"/>
            <a:ext cx="4297908" cy="31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 rotWithShape="1">
          <a:blip r:embed="rId3">
            <a:alphaModFix/>
          </a:blip>
          <a:srcRect b="49487" l="0" r="49212" t="0"/>
          <a:stretch/>
        </p:blipFill>
        <p:spPr>
          <a:xfrm>
            <a:off x="2840975" y="1582625"/>
            <a:ext cx="2288294" cy="171248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6"/>
          <p:cNvSpPr txBox="1"/>
          <p:nvPr/>
        </p:nvSpPr>
        <p:spPr>
          <a:xfrm>
            <a:off x="4506820" y="3944712"/>
            <a:ext cx="38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Total cases per state as of 5/2/2021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/>
          <p:nvPr>
            <p:ph type="title"/>
          </p:nvPr>
        </p:nvSpPr>
        <p:spPr>
          <a:xfrm>
            <a:off x="496550" y="45025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New Cases US</a:t>
            </a:r>
            <a:endParaRPr/>
          </a:p>
        </p:txBody>
      </p:sp>
      <p:sp>
        <p:nvSpPr>
          <p:cNvPr id="315" name="Google Shape;315;p17"/>
          <p:cNvSpPr txBox="1"/>
          <p:nvPr/>
        </p:nvSpPr>
        <p:spPr>
          <a:xfrm>
            <a:off x="504800" y="1568975"/>
            <a:ext cx="42156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Each month was taken from the start until the last day.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April cases spiked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➔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One Year difference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Common Traits: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Population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Tourism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Travel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International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Businesses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6" name="Google Shape;316;p17"/>
          <p:cNvPicPr preferRelativeResize="0"/>
          <p:nvPr/>
        </p:nvPicPr>
        <p:blipFill rotWithShape="1">
          <a:blip r:embed="rId3">
            <a:alphaModFix/>
          </a:blip>
          <a:srcRect b="10557" l="43304" r="0" t="47144"/>
          <a:stretch/>
        </p:blipFill>
        <p:spPr>
          <a:xfrm>
            <a:off x="5841450" y="3070700"/>
            <a:ext cx="3712025" cy="18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 rotWithShape="1">
          <a:blip r:embed="rId3">
            <a:alphaModFix/>
          </a:blip>
          <a:srcRect b="49677" l="0" r="54319" t="0"/>
          <a:stretch/>
        </p:blipFill>
        <p:spPr>
          <a:xfrm>
            <a:off x="4263275" y="3139679"/>
            <a:ext cx="1790576" cy="133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 rotWithShape="1">
          <a:blip r:embed="rId4">
            <a:alphaModFix/>
          </a:blip>
          <a:srcRect b="0" l="48778" r="0" t="47157"/>
          <a:stretch/>
        </p:blipFill>
        <p:spPr>
          <a:xfrm>
            <a:off x="6142044" y="1072825"/>
            <a:ext cx="3189082" cy="22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 rotWithShape="1">
          <a:blip r:embed="rId4">
            <a:alphaModFix/>
          </a:blip>
          <a:srcRect b="47709" l="0" r="47443" t="0"/>
          <a:stretch/>
        </p:blipFill>
        <p:spPr>
          <a:xfrm>
            <a:off x="4263275" y="1194550"/>
            <a:ext cx="1955226" cy="13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 txBox="1"/>
          <p:nvPr/>
        </p:nvSpPr>
        <p:spPr>
          <a:xfrm>
            <a:off x="6679238" y="2803800"/>
            <a:ext cx="2114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April 2020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April 2021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>
            <p:ph type="title"/>
          </p:nvPr>
        </p:nvSpPr>
        <p:spPr>
          <a:xfrm>
            <a:off x="223700" y="317725"/>
            <a:ext cx="68844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International Travelers</a:t>
            </a:r>
            <a:endParaRPr/>
          </a:p>
        </p:txBody>
      </p:sp>
      <p:pic>
        <p:nvPicPr>
          <p:cNvPr id="326" name="Google Shape;326;p18"/>
          <p:cNvPicPr preferRelativeResize="0"/>
          <p:nvPr/>
        </p:nvPicPr>
        <p:blipFill rotWithShape="1">
          <a:blip r:embed="rId3">
            <a:alphaModFix/>
          </a:blip>
          <a:srcRect b="13911" l="0" r="0" t="0"/>
          <a:stretch/>
        </p:blipFill>
        <p:spPr>
          <a:xfrm>
            <a:off x="468525" y="1268725"/>
            <a:ext cx="3958475" cy="23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8"/>
          <p:cNvSpPr txBox="1"/>
          <p:nvPr/>
        </p:nvSpPr>
        <p:spPr>
          <a:xfrm>
            <a:off x="995950" y="3679675"/>
            <a:ext cx="70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Most Travelers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					   			</a:t>
            </a: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April 2020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7503600" y="4701650"/>
            <a:ext cx="164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Nevada is an exceptions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223700" y="4301450"/>
            <a:ext cx="47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Travel and early pandemic cases 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appear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to be 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correlated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0" name="Google Shape;330;p18"/>
          <p:cNvPicPr preferRelativeResize="0"/>
          <p:nvPr/>
        </p:nvPicPr>
        <p:blipFill rotWithShape="1">
          <a:blip r:embed="rId4">
            <a:alphaModFix/>
          </a:blip>
          <a:srcRect b="0" l="48778" r="0" t="47157"/>
          <a:stretch/>
        </p:blipFill>
        <p:spPr>
          <a:xfrm>
            <a:off x="4911550" y="1268725"/>
            <a:ext cx="4174849" cy="29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 txBox="1"/>
          <p:nvPr>
            <p:ph type="title"/>
          </p:nvPr>
        </p:nvSpPr>
        <p:spPr>
          <a:xfrm>
            <a:off x="141825" y="109175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New Deaths Worldwide</a:t>
            </a:r>
            <a:endParaRPr/>
          </a:p>
        </p:txBody>
      </p:sp>
      <p:sp>
        <p:nvSpPr>
          <p:cNvPr id="336" name="Google Shape;336;p19"/>
          <p:cNvSpPr txBox="1"/>
          <p:nvPr/>
        </p:nvSpPr>
        <p:spPr>
          <a:xfrm>
            <a:off x="6064425" y="968175"/>
            <a:ext cx="1964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 travel rates: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Spain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France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150" y="771600"/>
            <a:ext cx="4820775" cy="28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100" y="2160175"/>
            <a:ext cx="4901749" cy="30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9"/>
          <p:cNvSpPr txBox="1"/>
          <p:nvPr/>
        </p:nvSpPr>
        <p:spPr>
          <a:xfrm>
            <a:off x="1637175" y="3268350"/>
            <a:ext cx="17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April 1st 2020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6221325" y="4743300"/>
            <a:ext cx="16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April 1st 2021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1282400" y="3881400"/>
            <a:ext cx="304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 Population: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Brazil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India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Exceptions: Under Reporting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>
            <p:ph type="title"/>
          </p:nvPr>
        </p:nvSpPr>
        <p:spPr>
          <a:xfrm>
            <a:off x="496550" y="219600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Death for each Month - USA </a:t>
            </a:r>
            <a:endParaRPr/>
          </a:p>
        </p:txBody>
      </p:sp>
      <p:sp>
        <p:nvSpPr>
          <p:cNvPr id="347" name="Google Shape;347;p20"/>
          <p:cNvSpPr txBox="1"/>
          <p:nvPr/>
        </p:nvSpPr>
        <p:spPr>
          <a:xfrm>
            <a:off x="496550" y="1140325"/>
            <a:ext cx="2109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This query </a:t>
            </a: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looked </a:t>
            </a: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at the 50 US states and showed the number of Total deaths each month from the 2020 January to 2021 April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This line chart describe how increase Deaths in USA by States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California , </a:t>
            </a: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 York</a:t>
            </a: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and Texas has most Deaths in this Pandemic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8" name="Google Shape;3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050" y="800300"/>
            <a:ext cx="5643901" cy="42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 txBox="1"/>
          <p:nvPr>
            <p:ph type="title"/>
          </p:nvPr>
        </p:nvSpPr>
        <p:spPr>
          <a:xfrm>
            <a:off x="481800" y="208075"/>
            <a:ext cx="8180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Recover Percentage Countries </a:t>
            </a:r>
            <a:r>
              <a:rPr lang="en" sz="2840"/>
              <a:t>VS Population</a:t>
            </a:r>
            <a:endParaRPr sz="2840"/>
          </a:p>
        </p:txBody>
      </p:sp>
      <p:sp>
        <p:nvSpPr>
          <p:cNvPr id="354" name="Google Shape;354;p21"/>
          <p:cNvSpPr txBox="1"/>
          <p:nvPr/>
        </p:nvSpPr>
        <p:spPr>
          <a:xfrm>
            <a:off x="504800" y="1568975"/>
            <a:ext cx="81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484375" y="1453100"/>
            <a:ext cx="24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6" name="Google Shape;356;p21"/>
          <p:cNvPicPr preferRelativeResize="0"/>
          <p:nvPr/>
        </p:nvPicPr>
        <p:blipFill rotWithShape="1">
          <a:blip r:embed="rId3">
            <a:alphaModFix/>
          </a:blip>
          <a:srcRect b="6759" l="17394" r="28145" t="0"/>
          <a:stretch/>
        </p:blipFill>
        <p:spPr>
          <a:xfrm>
            <a:off x="2430875" y="531050"/>
            <a:ext cx="6413274" cy="453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357" name="Google Shape;357;p21"/>
          <p:cNvSpPr txBox="1"/>
          <p:nvPr/>
        </p:nvSpPr>
        <p:spPr>
          <a:xfrm>
            <a:off x="530500" y="1499225"/>
            <a:ext cx="194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This Query Load the Percentage of Recovery from Covid19 against respective Countries Population</a:t>
            </a:r>
            <a:br>
              <a:rPr lang="en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</a:br>
            <a:endParaRPr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Red Color represent the Bad Recovery percentage in Globally</a:t>
            </a:r>
            <a:endParaRPr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